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0"/>
  </p:notesMasterIdLst>
  <p:sldIdLst>
    <p:sldId id="369" r:id="rId4"/>
    <p:sldId id="445" r:id="rId5"/>
    <p:sldId id="275" r:id="rId6"/>
    <p:sldId id="400" r:id="rId7"/>
    <p:sldId id="429" r:id="rId8"/>
    <p:sldId id="439" r:id="rId9"/>
    <p:sldId id="401" r:id="rId11"/>
    <p:sldId id="440" r:id="rId12"/>
    <p:sldId id="430" r:id="rId13"/>
    <p:sldId id="427" r:id="rId14"/>
    <p:sldId id="414" r:id="rId15"/>
    <p:sldId id="438" r:id="rId16"/>
    <p:sldId id="444" r:id="rId17"/>
    <p:sldId id="443" r:id="rId18"/>
    <p:sldId id="359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149494"/>
    <a:srgbClr val="000099"/>
    <a:srgbClr val="660066"/>
    <a:srgbClr val="00CC00"/>
    <a:srgbClr val="CC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59"/>
  </p:normalViewPr>
  <p:slideViewPr>
    <p:cSldViewPr showGuides="1">
      <p:cViewPr varScale="1">
        <p:scale>
          <a:sx n="66" d="100"/>
          <a:sy n="66" d="100"/>
        </p:scale>
        <p:origin x="-114" y="-294"/>
      </p:cViewPr>
      <p:guideLst>
        <p:guide orient="horz" pos="2166"/>
        <p:guide pos="28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7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1" name="Rectangle 3"/>
          <p:cNvSpPr>
            <a:spLocks noGrp="1"/>
          </p:cNvSpPr>
          <p:nvPr>
            <p:ph type="body" sz="quarter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333375"/>
            <a:ext cx="2078038" cy="57975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113647" cy="57975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333375"/>
            <a:ext cx="2078038" cy="57975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113647" cy="57975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9698" name="图片 2560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2162175" cy="971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699" name="组合 25602"/>
          <p:cNvGrpSpPr/>
          <p:nvPr/>
        </p:nvGrpSpPr>
        <p:grpSpPr>
          <a:xfrm>
            <a:off x="611188" y="5300663"/>
            <a:ext cx="7615237" cy="1106487"/>
            <a:chOff x="0" y="0"/>
            <a:chExt cx="4797" cy="697"/>
          </a:xfrm>
        </p:grpSpPr>
        <p:sp>
          <p:nvSpPr>
            <p:cNvPr id="29700" name="椭圆 25603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9701" name="椭圆 25604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9702" name="椭圆 25605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9703" name="椭圆 25606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9704" name="椭圆 25607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9705" name="文本占位符 25608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5610" name="日期占位符 25609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5612" name="灯片编号占位符 2561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9708" name="标题 2561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8000"/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1746" name="图片 2560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2162175" cy="971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1747" name="组合 25602"/>
          <p:cNvGrpSpPr/>
          <p:nvPr/>
        </p:nvGrpSpPr>
        <p:grpSpPr>
          <a:xfrm>
            <a:off x="611188" y="5300663"/>
            <a:ext cx="7615237" cy="1106487"/>
            <a:chOff x="0" y="0"/>
            <a:chExt cx="4797" cy="697"/>
          </a:xfrm>
        </p:grpSpPr>
        <p:sp>
          <p:nvSpPr>
            <p:cNvPr id="31748" name="椭圆 25603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31749" name="椭圆 25604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31750" name="椭圆 25605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31751" name="椭圆 25606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31752" name="椭圆 25607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1753" name="标题 2561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1754" name="文本占位符 25608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8000"/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15.xml"/><Relationship Id="rId3" Type="http://schemas.openxmlformats.org/officeDocument/2006/relationships/slide" Target="slide11.xml"/><Relationship Id="rId2" Type="http://schemas.openxmlformats.org/officeDocument/2006/relationships/slide" Target="slide1.xml"/><Relationship Id="rId1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2.wmf"/><Relationship Id="rId1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wmf"/><Relationship Id="rId8" Type="http://schemas.openxmlformats.org/officeDocument/2006/relationships/oleObject" Target="../embeddings/oleObject17.bin"/><Relationship Id="rId7" Type="http://schemas.openxmlformats.org/officeDocument/2006/relationships/image" Target="../media/image17.wmf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5.bin"/><Relationship Id="rId3" Type="http://schemas.openxmlformats.org/officeDocument/2006/relationships/oleObject" Target="../embeddings/oleObject14.bin"/><Relationship Id="rId20" Type="http://schemas.openxmlformats.org/officeDocument/2006/relationships/notesSlide" Target="../notesSlides/notesSlide3.xml"/><Relationship Id="rId2" Type="http://schemas.openxmlformats.org/officeDocument/2006/relationships/image" Target="../media/image15.wmf"/><Relationship Id="rId19" Type="http://schemas.openxmlformats.org/officeDocument/2006/relationships/vmlDrawing" Target="../drawings/vmlDrawing6.vml"/><Relationship Id="rId18" Type="http://schemas.openxmlformats.org/officeDocument/2006/relationships/slideLayout" Target="../slideLayouts/slideLayout7.xml"/><Relationship Id="rId17" Type="http://schemas.openxmlformats.org/officeDocument/2006/relationships/image" Target="../media/image22.wmf"/><Relationship Id="rId16" Type="http://schemas.openxmlformats.org/officeDocument/2006/relationships/oleObject" Target="../embeddings/oleObject21.bin"/><Relationship Id="rId15" Type="http://schemas.openxmlformats.org/officeDocument/2006/relationships/image" Target="../media/image21.wmf"/><Relationship Id="rId14" Type="http://schemas.openxmlformats.org/officeDocument/2006/relationships/oleObject" Target="../embeddings/oleObject20.bin"/><Relationship Id="rId13" Type="http://schemas.openxmlformats.org/officeDocument/2006/relationships/image" Target="../media/image20.wmf"/><Relationship Id="rId12" Type="http://schemas.openxmlformats.org/officeDocument/2006/relationships/oleObject" Target="../embeddings/oleObject19.bin"/><Relationship Id="rId11" Type="http://schemas.openxmlformats.org/officeDocument/2006/relationships/image" Target="../media/image19.wmf"/><Relationship Id="rId10" Type="http://schemas.openxmlformats.org/officeDocument/2006/relationships/oleObject" Target="../embeddings/oleObject18.bin"/><Relationship Id="rId1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9.wmf"/><Relationship Id="rId1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5"/>
          <p:cNvSpPr/>
          <p:nvPr/>
        </p:nvSpPr>
        <p:spPr>
          <a:xfrm>
            <a:off x="2509838" y="3235325"/>
            <a:ext cx="3852862" cy="7699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21.2.1</a:t>
            </a:r>
            <a:r>
              <a:rPr lang="zh-CN" altLang="en-US" sz="4400" dirty="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配方法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5" name="Text Box 4"/>
          <p:cNvSpPr txBox="1"/>
          <p:nvPr/>
        </p:nvSpPr>
        <p:spPr>
          <a:xfrm>
            <a:off x="0" y="1643063"/>
            <a:ext cx="89646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第二十一章 一元二次方程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078" name="AutoShape 7"/>
          <p:cNvSpPr/>
          <p:nvPr/>
        </p:nvSpPr>
        <p:spPr>
          <a:xfrm>
            <a:off x="0" y="6429375"/>
            <a:ext cx="9144000" cy="428625"/>
          </a:xfrm>
          <a:prstGeom prst="flowChartProcess">
            <a:avLst/>
          </a:prstGeom>
          <a:solidFill>
            <a:srgbClr val="0080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9" name="MH_Text_1"/>
          <p:cNvSpPr/>
          <p:nvPr/>
        </p:nvSpPr>
        <p:spPr>
          <a:xfrm>
            <a:off x="723900" y="5016500"/>
            <a:ext cx="1665288" cy="1055688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MH_SubTitle_1">
            <a:hlinkClick r:id="rId1" action="ppaction://hlinksldjump"/>
          </p:cNvPr>
          <p:cNvSpPr/>
          <p:nvPr/>
        </p:nvSpPr>
        <p:spPr>
          <a:xfrm>
            <a:off x="722313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MH_Other_1"/>
          <p:cNvSpPr/>
          <p:nvPr/>
        </p:nvSpPr>
        <p:spPr>
          <a:xfrm>
            <a:off x="2149475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MH_Text_2"/>
          <p:cNvSpPr/>
          <p:nvPr/>
        </p:nvSpPr>
        <p:spPr>
          <a:xfrm>
            <a:off x="2711450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MH_SubTitle_2">
            <a:hlinkClick r:id="rId2" action="ppaction://hlinksldjump"/>
          </p:cNvPr>
          <p:cNvSpPr/>
          <p:nvPr/>
        </p:nvSpPr>
        <p:spPr>
          <a:xfrm>
            <a:off x="2711450" y="5287963"/>
            <a:ext cx="1665288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讲授新课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4" name="MH_Other_2"/>
          <p:cNvSpPr/>
          <p:nvPr/>
        </p:nvSpPr>
        <p:spPr>
          <a:xfrm>
            <a:off x="2746375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5" name="MH_Other_3"/>
          <p:cNvSpPr/>
          <p:nvPr/>
        </p:nvSpPr>
        <p:spPr>
          <a:xfrm>
            <a:off x="4179888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6" name="MH_Text_3"/>
          <p:cNvSpPr/>
          <p:nvPr/>
        </p:nvSpPr>
        <p:spPr>
          <a:xfrm>
            <a:off x="4719638" y="5014913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7" name="MH_SubTitle_3">
            <a:hlinkClick r:id="rId3" action="ppaction://hlinksldjump"/>
          </p:cNvPr>
          <p:cNvSpPr/>
          <p:nvPr/>
        </p:nvSpPr>
        <p:spPr>
          <a:xfrm>
            <a:off x="4719638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当堂练习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8" name="MH_Other_4"/>
          <p:cNvSpPr/>
          <p:nvPr/>
        </p:nvSpPr>
        <p:spPr>
          <a:xfrm>
            <a:off x="4776788" y="5456238"/>
            <a:ext cx="169862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9" name="MH_Other_5"/>
          <p:cNvSpPr/>
          <p:nvPr/>
        </p:nvSpPr>
        <p:spPr>
          <a:xfrm>
            <a:off x="6178550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90" name="MH_Text_4"/>
          <p:cNvSpPr/>
          <p:nvPr/>
        </p:nvSpPr>
        <p:spPr>
          <a:xfrm>
            <a:off x="6727825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</a:ln>
          <a:effectLst>
            <a:outerShdw dist="25401" dir="2699999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rgbClr val="4D4D4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91" name="MH_SubTitle_4">
            <a:hlinkClick r:id="rId4" action="ppaction://hlinksldjump"/>
          </p:cNvPr>
          <p:cNvSpPr/>
          <p:nvPr/>
        </p:nvSpPr>
        <p:spPr>
          <a:xfrm>
            <a:off x="6727825" y="5287963"/>
            <a:ext cx="1668463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2" name="MH_Other_6"/>
          <p:cNvSpPr/>
          <p:nvPr/>
        </p:nvSpPr>
        <p:spPr>
          <a:xfrm>
            <a:off x="6777038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093" name="MH_Other_7"/>
          <p:cNvGrpSpPr/>
          <p:nvPr/>
        </p:nvGrpSpPr>
        <p:grpSpPr>
          <a:xfrm>
            <a:off x="2085975" y="5411788"/>
            <a:ext cx="890588" cy="266700"/>
            <a:chOff x="0" y="0"/>
            <a:chExt cx="561" cy="169"/>
          </a:xfrm>
        </p:grpSpPr>
        <p:pic>
          <p:nvPicPr>
            <p:cNvPr id="3094" name="MH_Other_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61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5" name="Text Box 24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096" name="MH_Other_8"/>
          <p:cNvSpPr/>
          <p:nvPr/>
        </p:nvSpPr>
        <p:spPr>
          <a:xfrm>
            <a:off x="2184400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097" name="MH_Other_9"/>
          <p:cNvGrpSpPr/>
          <p:nvPr/>
        </p:nvGrpSpPr>
        <p:grpSpPr>
          <a:xfrm>
            <a:off x="4116388" y="5411788"/>
            <a:ext cx="889000" cy="266700"/>
            <a:chOff x="0" y="0"/>
            <a:chExt cx="560" cy="169"/>
          </a:xfrm>
        </p:grpSpPr>
        <p:pic>
          <p:nvPicPr>
            <p:cNvPr id="3098" name="MH_Other_9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60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9" name="Text Box 28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00" name="MH_Other_10"/>
          <p:cNvSpPr/>
          <p:nvPr/>
        </p:nvSpPr>
        <p:spPr>
          <a:xfrm>
            <a:off x="4214813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3101" name="MH_Other_11"/>
          <p:cNvPicPr/>
          <p:nvPr/>
        </p:nvPicPr>
        <p:blipFill>
          <a:blip r:embed="rId5"/>
          <a:stretch>
            <a:fillRect/>
          </a:stretch>
        </p:blipFill>
        <p:spPr>
          <a:xfrm>
            <a:off x="6115050" y="5411788"/>
            <a:ext cx="890588" cy="266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02" name="Text Box 31"/>
          <p:cNvSpPr txBox="1"/>
          <p:nvPr/>
        </p:nvSpPr>
        <p:spPr>
          <a:xfrm>
            <a:off x="6226175" y="5513388"/>
            <a:ext cx="669925" cy="619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03" name="MH_Other_12"/>
          <p:cNvSpPr/>
          <p:nvPr/>
        </p:nvSpPr>
        <p:spPr>
          <a:xfrm>
            <a:off x="6213475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05" name="Rectangle 5"/>
          <p:cNvSpPr/>
          <p:nvPr/>
        </p:nvSpPr>
        <p:spPr>
          <a:xfrm>
            <a:off x="2239963" y="4235450"/>
            <a:ext cx="4754562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sz="360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课时 直接开平方法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2"/>
          <p:cNvSpPr/>
          <p:nvPr/>
        </p:nvSpPr>
        <p:spPr>
          <a:xfrm>
            <a:off x="215900" y="5153025"/>
            <a:ext cx="18573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 Box 3"/>
          <p:cNvSpPr txBox="1"/>
          <p:nvPr/>
        </p:nvSpPr>
        <p:spPr>
          <a:xfrm>
            <a:off x="215900" y="3357563"/>
            <a:ext cx="8820150" cy="111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首先将一元二次方程化为左边是含有未知数的一个完全平方式，右边是非负数的形式，然后用平方根的概念求解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5" name="Text Box 5"/>
          <p:cNvSpPr txBox="1"/>
          <p:nvPr/>
        </p:nvSpPr>
        <p:spPr>
          <a:xfrm>
            <a:off x="323850" y="1382713"/>
            <a:ext cx="86756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能用直接开平方法解的一元二次方程有什么特点？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Text Box 6"/>
          <p:cNvSpPr txBox="1"/>
          <p:nvPr/>
        </p:nvSpPr>
        <p:spPr>
          <a:xfrm>
            <a:off x="215900" y="1735138"/>
            <a:ext cx="8604250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如果一个一元二次方程具有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zh-CN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＋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≥0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的形式，那么就可以用直接开平方法求解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Text Box 7"/>
          <p:cNvSpPr txBox="1"/>
          <p:nvPr/>
        </p:nvSpPr>
        <p:spPr>
          <a:xfrm>
            <a:off x="471488" y="2895600"/>
            <a:ext cx="75565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用直接开平方法解一元二次方程的一般步骤是什么？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" name="Text Box 8"/>
          <p:cNvSpPr txBox="1"/>
          <p:nvPr/>
        </p:nvSpPr>
        <p:spPr>
          <a:xfrm>
            <a:off x="395288" y="4581525"/>
            <a:ext cx="7777162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3.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任意一个一元二次方程都能用直接开平方法求解吗？请举例说明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9" name="圆角矩形 31"/>
          <p:cNvSpPr/>
          <p:nvPr/>
        </p:nvSpPr>
        <p:spPr>
          <a:xfrm>
            <a:off x="179388" y="692150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探讨交流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grpSp>
        <p:nvGrpSpPr>
          <p:cNvPr id="19458" name="组合 45"/>
          <p:cNvGrpSpPr/>
          <p:nvPr/>
        </p:nvGrpSpPr>
        <p:grpSpPr>
          <a:xfrm>
            <a:off x="395288" y="2565400"/>
            <a:ext cx="10080625" cy="719138"/>
            <a:chOff x="395536" y="2564904"/>
            <a:chExt cx="10080625" cy="720080"/>
          </a:xfrm>
        </p:grpSpPr>
        <p:sp>
          <p:nvSpPr>
            <p:cNvPr id="19459" name="Text Box 11"/>
            <p:cNvSpPr txBox="1"/>
            <p:nvPr/>
          </p:nvSpPr>
          <p:spPr>
            <a:xfrm>
              <a:off x="395536" y="2708921"/>
              <a:ext cx="10080625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4(</a:t>
              </a:r>
              <a:r>
                <a:rPr lang="zh-CN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-1)</a:t>
              </a:r>
              <a:r>
                <a:rPr lang="zh-CN" altLang="zh-CN" sz="24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=9,</a:t>
              </a:r>
              <a:r>
                <a:rPr lang="zh-CN" altLang="en-US" sz="2400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解方程，得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4(</a:t>
              </a:r>
              <a:r>
                <a:rPr lang="zh-CN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-1)= ±3,</a:t>
              </a:r>
              <a:r>
                <a:rPr lang="en-US" altLang="zh-CN" sz="2400" b="1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400" b="1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    </a:t>
              </a:r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endParaRPr lang="zh-CN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aphicFrame>
          <p:nvGraphicFramePr>
            <p:cNvPr id="19460" name="Object 17"/>
            <p:cNvGraphicFramePr>
              <a:graphicFrameLocks noChangeAspect="1"/>
            </p:cNvGraphicFramePr>
            <p:nvPr/>
          </p:nvGraphicFramePr>
          <p:xfrm>
            <a:off x="5868144" y="2636912"/>
            <a:ext cx="252638" cy="6480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1" imgW="152400" imgH="394335" progId="Equation.DSMT4">
                    <p:embed/>
                  </p:oleObj>
                </mc:Choice>
                <mc:Fallback>
                  <p:oleObj name="" r:id="rId1" imgW="152400" imgH="394335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868144" y="2636912"/>
                          <a:ext cx="252638" cy="6480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461" name="组合 44"/>
            <p:cNvGrpSpPr/>
            <p:nvPr/>
          </p:nvGrpSpPr>
          <p:grpSpPr>
            <a:xfrm>
              <a:off x="6300192" y="2564904"/>
              <a:ext cx="800637" cy="693241"/>
              <a:chOff x="1449022" y="3455839"/>
              <a:chExt cx="800637" cy="693241"/>
            </a:xfrm>
          </p:grpSpPr>
          <p:graphicFrame>
            <p:nvGraphicFramePr>
              <p:cNvPr id="19462" name="Object 18"/>
              <p:cNvGraphicFramePr>
                <a:graphicFrameLocks noChangeAspect="1"/>
              </p:cNvGraphicFramePr>
              <p:nvPr/>
            </p:nvGraphicFramePr>
            <p:xfrm>
              <a:off x="1979712" y="3455839"/>
              <a:ext cx="269947" cy="693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1" name="" r:id="rId3" imgW="152400" imgH="394335" progId="Equation.3">
                      <p:embed/>
                    </p:oleObj>
                  </mc:Choice>
                  <mc:Fallback>
                    <p:oleObj name="" r:id="rId3" imgW="152400" imgH="394335" progId="Equation.3">
                      <p:embed/>
                      <p:pic>
                        <p:nvPicPr>
                          <p:cNvPr id="0" name="图片 3090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979712" y="3455839"/>
                            <a:ext cx="269947" cy="69324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463" name="Rectangle 6"/>
              <p:cNvSpPr/>
              <p:nvPr/>
            </p:nvSpPr>
            <p:spPr>
              <a:xfrm>
                <a:off x="1449022" y="3564138"/>
                <a:ext cx="615874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r>
                  <a:rPr lang="zh-CN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400" b="1" baseline="-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zh-CN" altLang="zh-CN" sz="2400" b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sp>
        <p:nvSpPr>
          <p:cNvPr id="19464" name="Rectangle 7"/>
          <p:cNvSpPr/>
          <p:nvPr/>
        </p:nvSpPr>
        <p:spPr>
          <a:xfrm>
            <a:off x="574675" y="3392488"/>
            <a:ext cx="8569325" cy="4619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+3)</a:t>
            </a:r>
            <a:r>
              <a:rPr lang="zh-CN" altLang="zh-CN" sz="2400" b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=25,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解方程，得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+3=±5, 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sz="2400" b="1" baseline="-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1;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sz="2400" b="1" baseline="-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=-4</a:t>
            </a:r>
            <a:r>
              <a:rPr lang="zh-CN" altLang="zh-CN" sz="2400" b="1" dirty="0">
                <a:latin typeface="Arial" panose="020B0604020202020204" pitchFamily="34" charset="0"/>
              </a:rPr>
              <a:t> </a:t>
            </a:r>
            <a:endParaRPr lang="zh-CN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19465" name="Text Box 8"/>
          <p:cNvSpPr txBox="1"/>
          <p:nvPr/>
        </p:nvSpPr>
        <p:spPr>
          <a:xfrm>
            <a:off x="179388" y="908050"/>
            <a:ext cx="5910262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、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下列解方程的过程中，正确的是（  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9466" name="组合 42"/>
          <p:cNvGrpSpPr/>
          <p:nvPr/>
        </p:nvGrpSpPr>
        <p:grpSpPr>
          <a:xfrm>
            <a:off x="557213" y="1484313"/>
            <a:ext cx="3913187" cy="504825"/>
            <a:chOff x="556916" y="1484784"/>
            <a:chExt cx="3913328" cy="504056"/>
          </a:xfrm>
        </p:grpSpPr>
        <p:graphicFrame>
          <p:nvGraphicFramePr>
            <p:cNvPr id="19467" name="Object 16"/>
            <p:cNvGraphicFramePr>
              <a:graphicFrameLocks noChangeAspect="1"/>
            </p:cNvGraphicFramePr>
            <p:nvPr/>
          </p:nvGraphicFramePr>
          <p:xfrm>
            <a:off x="3995936" y="1484784"/>
            <a:ext cx="474308" cy="4368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5" imgW="241935" imgH="216535" progId="Equation.3">
                    <p:embed/>
                  </p:oleObj>
                </mc:Choice>
                <mc:Fallback>
                  <p:oleObj name="" r:id="rId5" imgW="241935" imgH="216535" progId="Equation.3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995936" y="1484784"/>
                          <a:ext cx="474308" cy="43688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68" name="Text Box 9"/>
            <p:cNvSpPr txBox="1"/>
            <p:nvPr/>
          </p:nvSpPr>
          <p:spPr>
            <a:xfrm>
              <a:off x="556916" y="1527175"/>
              <a:ext cx="367280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(A)</a:t>
              </a:r>
              <a:r>
                <a: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 </a:t>
              </a:r>
              <a:r>
                <a:rPr lang="zh-CN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zh-CN" altLang="zh-CN" sz="2400" b="1" baseline="300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=-2,</a:t>
              </a:r>
              <a:r>
                <a:rPr lang="zh-CN" altLang="en-US" sz="2400" dirty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解方程，得</a:t>
              </a:r>
              <a:r>
                <a:rPr lang="zh-CN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=±</a:t>
              </a:r>
              <a:endPara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sp>
        <p:nvSpPr>
          <p:cNvPr id="19469" name="Text Box 10"/>
          <p:cNvSpPr txBox="1"/>
          <p:nvPr/>
        </p:nvSpPr>
        <p:spPr>
          <a:xfrm>
            <a:off x="582613" y="2133600"/>
            <a:ext cx="46640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(B)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-2)</a:t>
            </a:r>
            <a:r>
              <a:rPr lang="zh-CN" altLang="zh-CN" sz="24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=4,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解方程，得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-2=2,</a:t>
            </a:r>
            <a:r>
              <a:rPr lang="zh-CN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=4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endParaRPr lang="zh-CN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7" name="Text Box 12"/>
          <p:cNvSpPr txBox="1"/>
          <p:nvPr/>
        </p:nvSpPr>
        <p:spPr>
          <a:xfrm>
            <a:off x="5219700" y="908050"/>
            <a:ext cx="4079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Text Box 3"/>
          <p:cNvSpPr txBox="1"/>
          <p:nvPr/>
        </p:nvSpPr>
        <p:spPr>
          <a:xfrm>
            <a:off x="609600" y="1600200"/>
            <a:ext cx="7529513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(1)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方程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=0.25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的根是</a:t>
            </a:r>
            <a:r>
              <a:rPr lang="zh-CN" altLang="en-US" sz="2400" u="sng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 </a:t>
            </a:r>
            <a:endParaRPr lang="en-US" altLang="zh-CN" sz="24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(2)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方程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=18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的根是</a:t>
            </a:r>
            <a:r>
              <a:rPr lang="zh-CN" altLang="en-US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              </a:t>
            </a:r>
            <a:r>
              <a:rPr lang="zh-CN" altLang="en-US" sz="2400" u="sng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      </a:t>
            </a:r>
            <a:endParaRPr lang="en-US" altLang="zh-CN" sz="24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(3)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方程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(2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-1)</a:t>
            </a:r>
            <a:r>
              <a:rPr lang="en-US" altLang="zh-CN" sz="2400" b="1" baseline="30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=9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的根是</a:t>
            </a:r>
            <a:r>
              <a:rPr lang="zh-CN" altLang="en-US" sz="2400" u="sng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2" name="Text Box 7"/>
          <p:cNvSpPr txBox="1"/>
          <p:nvPr/>
        </p:nvSpPr>
        <p:spPr>
          <a:xfrm>
            <a:off x="468313" y="3357563"/>
            <a:ext cx="7667625" cy="2103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3. 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解下列方程：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(1)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-81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＝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                     (2)2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＝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50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                           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400" b="1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(3)(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＋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1)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=4 .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Text Box 9"/>
          <p:cNvSpPr txBox="1"/>
          <p:nvPr/>
        </p:nvSpPr>
        <p:spPr>
          <a:xfrm>
            <a:off x="3563938" y="1484313"/>
            <a:ext cx="30241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=0.5,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=-0.5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8" name="Text Box 11"/>
          <p:cNvSpPr txBox="1"/>
          <p:nvPr/>
        </p:nvSpPr>
        <p:spPr>
          <a:xfrm>
            <a:off x="3492500" y="2060575"/>
            <a:ext cx="2311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9" name="Text Box 12"/>
          <p:cNvSpPr txBox="1"/>
          <p:nvPr/>
        </p:nvSpPr>
        <p:spPr>
          <a:xfrm>
            <a:off x="3851275" y="2638425"/>
            <a:ext cx="23288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＝－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457200" y="838200"/>
            <a:ext cx="2286000" cy="461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填空</a:t>
            </a:r>
            <a:r>
              <a:rPr kumimoji="0" lang="en-US" altLang="zh-CN" sz="24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:</a:t>
            </a:r>
            <a:endParaRPr kumimoji="0" lang="en-US" altLang="zh-CN" sz="2400" kern="1200" cap="none" spc="0" normalizeH="0" baseline="0" noProof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1" name="Text Box 16"/>
          <p:cNvSpPr txBox="1"/>
          <p:nvPr/>
        </p:nvSpPr>
        <p:spPr>
          <a:xfrm>
            <a:off x="755650" y="4365625"/>
            <a:ext cx="30702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16"/>
          <p:cNvSpPr txBox="1"/>
          <p:nvPr/>
        </p:nvSpPr>
        <p:spPr>
          <a:xfrm>
            <a:off x="3995738" y="4365625"/>
            <a:ext cx="3189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" name="Text Box 16"/>
          <p:cNvSpPr txBox="1"/>
          <p:nvPr/>
        </p:nvSpPr>
        <p:spPr>
          <a:xfrm>
            <a:off x="684213" y="5373688"/>
            <a:ext cx="27701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2"/>
          <p:cNvSpPr/>
          <p:nvPr/>
        </p:nvSpPr>
        <p:spPr>
          <a:xfrm>
            <a:off x="250825" y="593725"/>
            <a:ext cx="8497888" cy="18288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4.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（请你当小老师）下面是李昆同学解答的一道一元二次方程的具体过程，你认为他解的对吗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如果有错，指出具体位置并帮他改正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0" name="Text Box 5"/>
          <p:cNvSpPr txBox="1"/>
          <p:nvPr/>
        </p:nvSpPr>
        <p:spPr>
          <a:xfrm>
            <a:off x="5265738" y="3070225"/>
            <a:ext cx="5762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2531" name="Object 8"/>
          <p:cNvGraphicFramePr>
            <a:graphicFrameLocks noChangeAspect="1"/>
          </p:cNvGraphicFramePr>
          <p:nvPr/>
        </p:nvGraphicFramePr>
        <p:xfrm>
          <a:off x="3840163" y="303371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" imgW="114300" imgH="216535" progId="Equation.3">
                  <p:embed/>
                </p:oleObj>
              </mc:Choice>
              <mc:Fallback>
                <p:oleObj name="" r:id="rId1" imgW="114300" imgH="216535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840163" y="3033713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9"/>
          <p:cNvGraphicFramePr>
            <a:graphicFrameLocks noChangeAspect="1"/>
          </p:cNvGraphicFramePr>
          <p:nvPr/>
        </p:nvGraphicFramePr>
        <p:xfrm>
          <a:off x="3840163" y="303371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3" imgW="114300" imgH="216535" progId="Equation.3">
                  <p:embed/>
                </p:oleObj>
              </mc:Choice>
              <mc:Fallback>
                <p:oleObj name="" r:id="rId3" imgW="114300" imgH="216535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840163" y="3033713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10"/>
          <p:cNvGraphicFramePr>
            <a:graphicFrameLocks noChangeAspect="1"/>
          </p:cNvGraphicFramePr>
          <p:nvPr/>
        </p:nvGraphicFramePr>
        <p:xfrm>
          <a:off x="3321050" y="2133600"/>
          <a:ext cx="1938338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4" imgW="1105535" imgH="469900" progId="Equation.DSMT4">
                  <p:embed/>
                </p:oleObj>
              </mc:Choice>
              <mc:Fallback>
                <p:oleObj name="" r:id="rId4" imgW="1105535" imgH="4699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21050" y="2133600"/>
                        <a:ext cx="1938338" cy="823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11"/>
          <p:cNvGraphicFramePr>
            <a:graphicFrameLocks noChangeAspect="1"/>
          </p:cNvGraphicFramePr>
          <p:nvPr/>
        </p:nvGraphicFramePr>
        <p:xfrm>
          <a:off x="3392488" y="2854325"/>
          <a:ext cx="1654175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6" imgW="902335" imgH="469900" progId="Equation.3">
                  <p:embed/>
                </p:oleObj>
              </mc:Choice>
              <mc:Fallback>
                <p:oleObj name="" r:id="rId6" imgW="902335" imgH="4699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92488" y="2854325"/>
                        <a:ext cx="1654175" cy="862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12"/>
          <p:cNvGraphicFramePr>
            <a:graphicFrameLocks noChangeAspect="1"/>
          </p:cNvGraphicFramePr>
          <p:nvPr/>
        </p:nvGraphicFramePr>
        <p:xfrm>
          <a:off x="3609975" y="3646488"/>
          <a:ext cx="1360488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8" imgW="800735" imgH="393700" progId="Equation.3">
                  <p:embed/>
                </p:oleObj>
              </mc:Choice>
              <mc:Fallback>
                <p:oleObj name="" r:id="rId8" imgW="800735" imgH="393700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09975" y="3646488"/>
                        <a:ext cx="1360488" cy="668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13"/>
          <p:cNvGraphicFramePr>
            <a:graphicFrameLocks noChangeAspect="1"/>
          </p:cNvGraphicFramePr>
          <p:nvPr/>
        </p:nvGraphicFramePr>
        <p:xfrm>
          <a:off x="3536950" y="4365625"/>
          <a:ext cx="13541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0" imgW="902335" imgH="393700" progId="Equation.3">
                  <p:embed/>
                </p:oleObj>
              </mc:Choice>
              <mc:Fallback>
                <p:oleObj name="" r:id="rId10" imgW="902335" imgH="393700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36950" y="4365625"/>
                        <a:ext cx="1354138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14"/>
          <p:cNvGraphicFramePr>
            <a:graphicFrameLocks noChangeAspect="1"/>
          </p:cNvGraphicFramePr>
          <p:nvPr/>
        </p:nvGraphicFramePr>
        <p:xfrm>
          <a:off x="3609975" y="5013325"/>
          <a:ext cx="136366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2" imgW="762635" imgH="241300" progId="Equation.3">
                  <p:embed/>
                </p:oleObj>
              </mc:Choice>
              <mc:Fallback>
                <p:oleObj name="" r:id="rId12" imgW="762635" imgH="241300" progId="Equation.3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09975" y="5013325"/>
                        <a:ext cx="1363663" cy="431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TextBox 10"/>
          <p:cNvSpPr txBox="1"/>
          <p:nvPr/>
        </p:nvSpPr>
        <p:spPr>
          <a:xfrm>
            <a:off x="5319713" y="3754438"/>
            <a:ext cx="4921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39" name="TextBox 11"/>
          <p:cNvSpPr txBox="1"/>
          <p:nvPr/>
        </p:nvSpPr>
        <p:spPr>
          <a:xfrm>
            <a:off x="5329238" y="4402138"/>
            <a:ext cx="4921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40" name="TextBox 12"/>
          <p:cNvSpPr txBox="1"/>
          <p:nvPr/>
        </p:nvSpPr>
        <p:spPr>
          <a:xfrm>
            <a:off x="5373688" y="5013325"/>
            <a:ext cx="49212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41" name="TextBox 13"/>
          <p:cNvSpPr txBox="1"/>
          <p:nvPr/>
        </p:nvSpPr>
        <p:spPr>
          <a:xfrm>
            <a:off x="1906588" y="2319338"/>
            <a:ext cx="8001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6738" y="5518150"/>
            <a:ext cx="7997825" cy="966788"/>
            <a:chOff x="893" y="8689"/>
            <a:chExt cx="12594" cy="1523"/>
          </a:xfrm>
        </p:grpSpPr>
        <p:sp>
          <p:nvSpPr>
            <p:cNvPr id="22543" name="文本框 1"/>
            <p:cNvSpPr txBox="1"/>
            <p:nvPr/>
          </p:nvSpPr>
          <p:spPr>
            <a:xfrm>
              <a:off x="893" y="8916"/>
              <a:ext cx="12595" cy="12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解：不对，从开始错，应改为</a:t>
              </a:r>
              <a:endPara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endPara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aphicFrame>
          <p:nvGraphicFramePr>
            <p:cNvPr id="22544" name="对象 2">
              <a:hlinkClick r:id="" action="ppaction://ole?verb="/>
            </p:cNvPr>
            <p:cNvGraphicFramePr>
              <a:graphicFrameLocks noChangeAspect="1"/>
            </p:cNvGraphicFramePr>
            <p:nvPr/>
          </p:nvGraphicFramePr>
          <p:xfrm>
            <a:off x="7540" y="8689"/>
            <a:ext cx="2418" cy="10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14" imgW="889000" imgH="393700" progId="Equation.KSEE3">
                    <p:embed/>
                  </p:oleObj>
                </mc:Choice>
                <mc:Fallback>
                  <p:oleObj name="" r:id="rId14" imgW="889000" imgH="393700" progId="Equation.KSEE3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7540" y="8689"/>
                          <a:ext cx="2418" cy="107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45" name="对象 3">
              <a:hlinkClick r:id="" action="ppaction://ole?verb="/>
            </p:cNvPr>
            <p:cNvGraphicFramePr>
              <a:graphicFrameLocks noChangeAspect="1"/>
            </p:cNvGraphicFramePr>
            <p:nvPr/>
          </p:nvGraphicFramePr>
          <p:xfrm>
            <a:off x="2097" y="9483"/>
            <a:ext cx="4664" cy="6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1" name="" r:id="rId16" imgW="1714500" imgH="254000" progId="Equation.KSEE3">
                    <p:embed/>
                  </p:oleObj>
                </mc:Choice>
                <mc:Fallback>
                  <p:oleObj name="" r:id="rId16" imgW="1714500" imgH="254000" progId="Equation.KSEE3">
                    <p:embed/>
                    <p:pic>
                      <p:nvPicPr>
                        <p:cNvPr id="0" name="图片 3100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097" y="9483"/>
                          <a:ext cx="4664" cy="69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7"/>
          <p:cNvSpPr txBox="1"/>
          <p:nvPr/>
        </p:nvSpPr>
        <p:spPr>
          <a:xfrm>
            <a:off x="539750" y="1125538"/>
            <a:ext cx="7272338" cy="17367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能力拓展：</a:t>
            </a:r>
            <a:endParaRPr lang="zh-CN" altLang="en-US" sz="2400" noProof="1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  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方程</a:t>
            </a:r>
            <a:r>
              <a:rPr lang="en-US" altLang="zh-CN" sz="2400" b="1" i="1" noProof="1" dirty="0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lang="en-US" altLang="zh-CN" sz="2400" b="1" baseline="30000" noProof="1" dirty="0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lang="en-US" altLang="zh-CN" sz="2400" b="1" noProof="1" dirty="0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+6</a:t>
            </a:r>
            <a:r>
              <a:rPr lang="en-US" altLang="zh-CN" sz="2400" b="1" i="1" noProof="1" dirty="0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lang="en-US" altLang="zh-CN" sz="2400" b="1" noProof="1" dirty="0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+4=0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可以用直接开平方法解吗？如果不能，那么请你思考能否将其转化成平方形式？</a:t>
            </a:r>
            <a:endParaRPr lang="zh-CN" altLang="en-US" sz="2400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TextBox 13"/>
          <p:cNvSpPr txBox="1">
            <a:spLocks noChangeArrowheads="1"/>
          </p:cNvSpPr>
          <p:nvPr/>
        </p:nvSpPr>
        <p:spPr bwMode="auto">
          <a:xfrm>
            <a:off x="596900" y="2636838"/>
            <a:ext cx="2030413" cy="461963"/>
          </a:xfrm>
          <a:prstGeom prst="rect">
            <a:avLst/>
          </a:prstGeom>
          <a:noFill/>
          <a:ln w="25400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直接开平方法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460" name="TextBox 14"/>
          <p:cNvSpPr txBox="1">
            <a:spLocks noChangeArrowheads="1"/>
          </p:cNvSpPr>
          <p:nvPr/>
        </p:nvSpPr>
        <p:spPr bwMode="auto">
          <a:xfrm>
            <a:off x="2947988" y="1258888"/>
            <a:ext cx="863600" cy="461963"/>
          </a:xfrm>
          <a:prstGeom prst="rect">
            <a:avLst/>
          </a:prstGeom>
          <a:noFill/>
          <a:ln w="25400">
            <a:solidFill>
              <a:schemeClr val="bg1">
                <a:lumMod val="7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概念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461" name="TextBox 15"/>
          <p:cNvSpPr txBox="1">
            <a:spLocks noChangeArrowheads="1"/>
          </p:cNvSpPr>
          <p:nvPr/>
        </p:nvSpPr>
        <p:spPr bwMode="auto">
          <a:xfrm>
            <a:off x="2947988" y="2700338"/>
            <a:ext cx="936625" cy="460375"/>
          </a:xfrm>
          <a:prstGeom prst="rect">
            <a:avLst/>
          </a:prstGeom>
          <a:noFill/>
          <a:ln w="25400">
            <a:solidFill>
              <a:schemeClr val="bg1">
                <a:lumMod val="7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步骤</a:t>
            </a:r>
            <a:endParaRPr kumimoji="0" lang="zh-CN" altLang="en-US" sz="2400" kern="1200" cap="none" spc="0" normalizeH="0" baseline="0" noProof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462" name="TextBox 17"/>
          <p:cNvSpPr txBox="1">
            <a:spLocks noChangeArrowheads="1"/>
          </p:cNvSpPr>
          <p:nvPr/>
        </p:nvSpPr>
        <p:spPr bwMode="auto">
          <a:xfrm>
            <a:off x="2876550" y="3983038"/>
            <a:ext cx="1211263" cy="400050"/>
          </a:xfrm>
          <a:prstGeom prst="rect">
            <a:avLst/>
          </a:prstGeom>
          <a:noFill/>
          <a:ln w="25400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基本思路</a:t>
            </a:r>
            <a:endParaRPr kumimoji="0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463" name="左大括号 18"/>
          <p:cNvSpPr/>
          <p:nvPr/>
        </p:nvSpPr>
        <p:spPr>
          <a:xfrm>
            <a:off x="2732088" y="1474788"/>
            <a:ext cx="71437" cy="2736850"/>
          </a:xfrm>
          <a:prstGeom prst="leftBrace">
            <a:avLst>
              <a:gd name="adj1" fmla="val 7626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4" name="TextBox 19"/>
          <p:cNvSpPr txBox="1"/>
          <p:nvPr/>
        </p:nvSpPr>
        <p:spPr>
          <a:xfrm>
            <a:off x="4243388" y="1268413"/>
            <a:ext cx="4289425" cy="400050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利用平方根的定义求方程的根的方法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5" name="TextBox 20"/>
          <p:cNvSpPr txBox="1"/>
          <p:nvPr/>
        </p:nvSpPr>
        <p:spPr>
          <a:xfrm>
            <a:off x="4387850" y="2555875"/>
            <a:ext cx="3455988" cy="701675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关键要把方程化成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000" b="1" i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000" b="1" i="1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p(p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≥0)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zh-CN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x+n)</a:t>
            </a:r>
            <a:r>
              <a:rPr lang="en-US" altLang="zh-CN" sz="2000" b="1" i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=p</a:t>
            </a:r>
            <a:r>
              <a:rPr lang="zh-CN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 ≥0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)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zh-CN" altLang="en-US" sz="2000" b="1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9466" name="TextBox 23"/>
          <p:cNvSpPr txBox="1"/>
          <p:nvPr/>
        </p:nvSpPr>
        <p:spPr>
          <a:xfrm>
            <a:off x="4503738" y="3851275"/>
            <a:ext cx="1225550" cy="708025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dist"/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一元二次方程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7" name="TextBox 24"/>
          <p:cNvSpPr txBox="1"/>
          <p:nvPr/>
        </p:nvSpPr>
        <p:spPr>
          <a:xfrm>
            <a:off x="7124700" y="3851275"/>
            <a:ext cx="1223963" cy="708025"/>
          </a:xfrm>
          <a:prstGeom prst="rect">
            <a:avLst/>
          </a:prstGeom>
          <a:noFill/>
          <a:ln w="25400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两个一元一次方程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8" name="右箭头 25"/>
          <p:cNvSpPr/>
          <p:nvPr/>
        </p:nvSpPr>
        <p:spPr>
          <a:xfrm>
            <a:off x="5756275" y="4067175"/>
            <a:ext cx="12954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9" name="TextBox 26"/>
          <p:cNvSpPr txBox="1"/>
          <p:nvPr/>
        </p:nvSpPr>
        <p:spPr>
          <a:xfrm>
            <a:off x="5964238" y="3689350"/>
            <a:ext cx="8001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降次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70" name="TextBox 27"/>
          <p:cNvSpPr txBox="1"/>
          <p:nvPr/>
        </p:nvSpPr>
        <p:spPr>
          <a:xfrm>
            <a:off x="5611813" y="4283075"/>
            <a:ext cx="1570037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直接开平方法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71" name="右箭头 28"/>
          <p:cNvSpPr/>
          <p:nvPr/>
        </p:nvSpPr>
        <p:spPr>
          <a:xfrm>
            <a:off x="4125913" y="4067175"/>
            <a:ext cx="360362" cy="288925"/>
          </a:xfrm>
          <a:prstGeom prst="rightArrow">
            <a:avLst>
              <a:gd name="adj1" fmla="val 50000"/>
              <a:gd name="adj2" fmla="val 49866"/>
            </a:avLst>
          </a:prstGeom>
          <a:solidFill>
            <a:srgbClr val="00B0F0"/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72" name="右箭头 29"/>
          <p:cNvSpPr/>
          <p:nvPr/>
        </p:nvSpPr>
        <p:spPr>
          <a:xfrm>
            <a:off x="3956050" y="2771775"/>
            <a:ext cx="360363" cy="287338"/>
          </a:xfrm>
          <a:prstGeom prst="rightArrow">
            <a:avLst>
              <a:gd name="adj1" fmla="val 50000"/>
              <a:gd name="adj2" fmla="val 50142"/>
            </a:avLst>
          </a:prstGeom>
          <a:solidFill>
            <a:srgbClr val="00B0F0"/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73" name="右箭头 30"/>
          <p:cNvSpPr/>
          <p:nvPr/>
        </p:nvSpPr>
        <p:spPr>
          <a:xfrm>
            <a:off x="3905250" y="1341438"/>
            <a:ext cx="360363" cy="287337"/>
          </a:xfrm>
          <a:prstGeom prst="rightArrow">
            <a:avLst>
              <a:gd name="adj1" fmla="val 50000"/>
              <a:gd name="adj2" fmla="val 50142"/>
            </a:avLst>
          </a:prstGeom>
          <a:solidFill>
            <a:srgbClr val="00B0F0"/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bldLvl="0" animBg="1"/>
      <p:bldP spid="19466" grpId="0" animBg="1"/>
      <p:bldP spid="19467" grpId="0" animBg="1"/>
      <p:bldP spid="19468" grpId="0" animBg="1"/>
      <p:bldP spid="19469" grpId="0"/>
      <p:bldP spid="19470" grpId="0"/>
      <p:bldP spid="19471" grpId="0" animBg="1"/>
      <p:bldP spid="19472" grpId="0" animBg="1"/>
      <p:bldP spid="194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2506663" y="1214438"/>
            <a:ext cx="2708275" cy="633412"/>
            <a:chOff x="348" y="0"/>
            <a:chExt cx="4262" cy="998"/>
          </a:xfrm>
        </p:grpSpPr>
        <p:grpSp>
          <p:nvGrpSpPr>
            <p:cNvPr id="4098" name="Group 10"/>
            <p:cNvGrpSpPr/>
            <p:nvPr/>
          </p:nvGrpSpPr>
          <p:grpSpPr>
            <a:xfrm>
              <a:off x="348" y="337"/>
              <a:ext cx="349" cy="340"/>
              <a:chOff x="348" y="329"/>
              <a:chExt cx="349" cy="340"/>
            </a:xfrm>
          </p:grpSpPr>
          <p:sp>
            <p:nvSpPr>
              <p:cNvPr id="4099" name="MH_Other_9"/>
              <p:cNvSpPr>
                <a:spLocks noEditPoints="1"/>
              </p:cNvSpPr>
              <p:nvPr/>
            </p:nvSpPr>
            <p:spPr>
              <a:xfrm>
                <a:off x="348" y="329"/>
                <a:ext cx="349" cy="34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0" name="MH_Other_10"/>
              <p:cNvSpPr/>
              <p:nvPr/>
            </p:nvSpPr>
            <p:spPr>
              <a:xfrm>
                <a:off x="428" y="404"/>
                <a:ext cx="140" cy="14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4101" name="MH_SubTitle_4"/>
            <p:cNvSpPr txBox="1"/>
            <p:nvPr/>
          </p:nvSpPr>
          <p:spPr>
            <a:xfrm>
              <a:off x="1574" y="0"/>
              <a:ext cx="3036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170" tIns="46990" rIns="90170" bIns="46990" anchor="ctr"/>
            <a:p>
              <a:pPr>
                <a:lnSpc>
                  <a:spcPct val="110000"/>
                </a:lnSpc>
              </a:pPr>
              <a:r>
                <a:rPr lang="zh-CN" altLang="en-US" sz="2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268" name="TextBox 8"/>
          <p:cNvSpPr txBox="1"/>
          <p:nvPr/>
        </p:nvSpPr>
        <p:spPr>
          <a:xfrm>
            <a:off x="468313" y="1916113"/>
            <a:ext cx="806450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会把一元二次方程降次转化为两个一元一次方程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.(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难点）</a:t>
            </a:r>
            <a:endParaRPr lang="zh-CN" altLang="zh-CN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运用开平方法解形如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)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≥0)</a:t>
            </a:r>
            <a:r>
              <a:rPr lang="zh-CN" altLang="zh-CN" sz="2400" dirty="0">
                <a:latin typeface="黑体" panose="02010609060101010101" pitchFamily="2" charset="-122"/>
                <a:ea typeface="黑体" panose="02010609060101010101" pitchFamily="2" charset="-122"/>
              </a:rPr>
              <a:t>的方程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.(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重点）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sp>
        <p:nvSpPr>
          <p:cNvPr id="5122" name="圆角矩形 31"/>
          <p:cNvSpPr/>
          <p:nvPr/>
        </p:nvSpPr>
        <p:spPr>
          <a:xfrm>
            <a:off x="428625" y="620713"/>
            <a:ext cx="14287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复习引入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0" name="Text Box 5"/>
          <p:cNvSpPr txBox="1"/>
          <p:nvPr/>
        </p:nvSpPr>
        <p:spPr>
          <a:xfrm>
            <a:off x="4140200" y="1341438"/>
            <a:ext cx="1098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EB1D07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平方根</a:t>
            </a:r>
            <a:endParaRPr lang="zh-CN" altLang="en-US" sz="2400" dirty="0">
              <a:solidFill>
                <a:srgbClr val="EB1D07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Text Box 14"/>
          <p:cNvSpPr txBox="1"/>
          <p:nvPr/>
        </p:nvSpPr>
        <p:spPr>
          <a:xfrm>
            <a:off x="903288" y="1412875"/>
            <a:ext cx="510857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如果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则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叫做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的</a:t>
            </a:r>
            <a:r>
              <a:rPr lang="zh-CN" altLang="en-US" sz="2400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5" name="Text Box 14"/>
          <p:cNvSpPr txBox="1"/>
          <p:nvPr/>
        </p:nvSpPr>
        <p:spPr>
          <a:xfrm>
            <a:off x="900113" y="2133600"/>
            <a:ext cx="424180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如果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 err="1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400" b="1" err="1"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en-US" altLang="zh-CN" sz="2400" b="1" i="1" err="1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≥0)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则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 </a:t>
            </a:r>
            <a:r>
              <a:rPr lang="zh-CN" altLang="en-US" sz="2400" u="sng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6" name="Text Box 14"/>
          <p:cNvSpPr txBox="1"/>
          <p:nvPr/>
        </p:nvSpPr>
        <p:spPr>
          <a:xfrm>
            <a:off x="900113" y="2924175"/>
            <a:ext cx="3586162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如果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=64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则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 </a:t>
            </a:r>
            <a:r>
              <a:rPr lang="zh-CN" altLang="en-US" sz="2400" u="sng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2050" name="Object 9"/>
          <p:cNvGraphicFramePr/>
          <p:nvPr/>
        </p:nvGraphicFramePr>
        <p:xfrm>
          <a:off x="4071938" y="2000250"/>
          <a:ext cx="60642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30835" imgH="228600" progId="Equation.DSMT4">
                  <p:embed/>
                </p:oleObj>
              </mc:Choice>
              <mc:Fallback>
                <p:oleObj name="" r:id="rId1" imgW="330835" imgH="2286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71938" y="2000250"/>
                        <a:ext cx="606425" cy="420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Box 33"/>
          <p:cNvSpPr txBox="1"/>
          <p:nvPr/>
        </p:nvSpPr>
        <p:spPr>
          <a:xfrm>
            <a:off x="3492500" y="2852738"/>
            <a:ext cx="66357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±8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9" name="Text Box 14"/>
          <p:cNvSpPr txBox="1"/>
          <p:nvPr/>
        </p:nvSpPr>
        <p:spPr>
          <a:xfrm>
            <a:off x="917575" y="3789363"/>
            <a:ext cx="47244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任何数都可以作为被开方数吗？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9" name="TextBox 35"/>
          <p:cNvSpPr txBox="1"/>
          <p:nvPr/>
        </p:nvSpPr>
        <p:spPr>
          <a:xfrm>
            <a:off x="1331913" y="4437063"/>
            <a:ext cx="368776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负数不可以作为被开方数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57" grpId="0"/>
      <p:bldP spid="20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Line 48"/>
          <p:cNvSpPr/>
          <p:nvPr/>
        </p:nvSpPr>
        <p:spPr>
          <a:xfrm>
            <a:off x="4859338" y="6853238"/>
            <a:ext cx="42846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0" name="Line 121"/>
          <p:cNvSpPr/>
          <p:nvPr/>
        </p:nvSpPr>
        <p:spPr>
          <a:xfrm>
            <a:off x="0" y="6858000"/>
            <a:ext cx="4859338" cy="0"/>
          </a:xfrm>
          <a:prstGeom prst="line">
            <a:avLst/>
          </a:prstGeom>
          <a:ln w="9525" cap="flat" cmpd="sng">
            <a:solidFill>
              <a:srgbClr val="000066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2" name="TextBox 26"/>
          <p:cNvSpPr txBox="1"/>
          <p:nvPr/>
        </p:nvSpPr>
        <p:spPr>
          <a:xfrm>
            <a:off x="250825" y="836613"/>
            <a:ext cx="78025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r>
              <a:rPr lang="zh-CN" altLang="en-US" sz="2400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试一试</a:t>
            </a:r>
            <a:r>
              <a:rPr lang="zh-CN" altLang="en-US" sz="2400" noProof="1" dirty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解下列方程，并说明你所用的方法，与同伴交流</a:t>
            </a:r>
            <a:r>
              <a:rPr lang="en-US" altLang="zh-CN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.</a:t>
            </a:r>
            <a:endParaRPr lang="zh-CN" altLang="en-US" sz="2400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2" name="Text Box 6"/>
          <p:cNvSpPr txBox="1"/>
          <p:nvPr/>
        </p:nvSpPr>
        <p:spPr>
          <a:xfrm>
            <a:off x="1430338" y="1989138"/>
            <a:ext cx="288131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(1) 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MingLiU" panose="02020509000000000000" pitchFamily="49" charset="-120"/>
              </a:rPr>
              <a:t>=4</a:t>
            </a:r>
            <a:endParaRPr lang="el-GR" altLang="en-US" sz="2400" b="1" dirty="0">
              <a:latin typeface="Times New Roman" panose="02020603050405020304" pitchFamily="18" charset="0"/>
              <a:ea typeface="MingLiU" panose="02020509000000000000" pitchFamily="49" charset="-120"/>
            </a:endParaRPr>
          </a:p>
        </p:txBody>
      </p:sp>
      <p:sp>
        <p:nvSpPr>
          <p:cNvPr id="7173" name="Text Box 7"/>
          <p:cNvSpPr txBox="1"/>
          <p:nvPr/>
        </p:nvSpPr>
        <p:spPr>
          <a:xfrm>
            <a:off x="1476375" y="3213100"/>
            <a:ext cx="12827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(2)  </a:t>
            </a:r>
            <a:r>
              <a:rPr lang="en-US" altLang="en-US" sz="2400" b="1" i="1"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el-GR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74" name="Text Box 7"/>
          <p:cNvSpPr txBox="1"/>
          <p:nvPr/>
        </p:nvSpPr>
        <p:spPr>
          <a:xfrm>
            <a:off x="1476375" y="4508500"/>
            <a:ext cx="1535113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en-US" altLang="en-US" sz="2400" b="1" i="1"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MingLiU" panose="02020509000000000000" pitchFamily="49" charset="-120"/>
              </a:rPr>
              <a:t>+1=0</a:t>
            </a:r>
            <a:endParaRPr lang="el-GR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0" name="TextBox 30"/>
          <p:cNvSpPr txBox="1"/>
          <p:nvPr/>
        </p:nvSpPr>
        <p:spPr>
          <a:xfrm>
            <a:off x="3059113" y="1989138"/>
            <a:ext cx="3687762" cy="968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根据平方根的意义，得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=-2.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3321" name="TextBox 31"/>
          <p:cNvSpPr txBox="1"/>
          <p:nvPr/>
        </p:nvSpPr>
        <p:spPr>
          <a:xfrm>
            <a:off x="3059113" y="3213100"/>
            <a:ext cx="3689350" cy="968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根据平方根的意义，得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=0.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3322" name="TextBox 32"/>
          <p:cNvSpPr txBox="1"/>
          <p:nvPr/>
        </p:nvSpPr>
        <p:spPr>
          <a:xfrm>
            <a:off x="3132138" y="4508500"/>
            <a:ext cx="5440362" cy="15160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根据平方根的意义，得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=-1,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因为负数没有平方根，所以原方程无解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1" grpId="0"/>
      <p:bldP spid="133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Text Box 14"/>
          <p:cNvSpPr txBox="1"/>
          <p:nvPr/>
        </p:nvSpPr>
        <p:spPr>
          <a:xfrm>
            <a:off x="522288" y="3502025"/>
            <a:ext cx="8050212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=0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时，方程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(I)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有两个相等的实数根      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3200" dirty="0">
                <a:latin typeface="Arial" panose="020B0604020202020204" pitchFamily="34" charset="0"/>
                <a:ea typeface="黑体" panose="02010609060101010101" pitchFamily="2" charset="-122"/>
              </a:rPr>
              <a:t>；</a:t>
            </a:r>
            <a:endParaRPr lang="zh-CN" altLang="en-US" sz="3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5" name="Text Box 14"/>
          <p:cNvSpPr txBox="1"/>
          <p:nvPr/>
        </p:nvSpPr>
        <p:spPr>
          <a:xfrm>
            <a:off x="538163" y="4006850"/>
            <a:ext cx="770572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&lt;0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时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因为任何实数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，都有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≥0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，所以方程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(I)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无实数根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5" name="Line 48"/>
          <p:cNvSpPr/>
          <p:nvPr/>
        </p:nvSpPr>
        <p:spPr>
          <a:xfrm>
            <a:off x="4859338" y="6853238"/>
            <a:ext cx="42846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Line 121"/>
          <p:cNvSpPr/>
          <p:nvPr/>
        </p:nvSpPr>
        <p:spPr>
          <a:xfrm>
            <a:off x="0" y="6858000"/>
            <a:ext cx="4859338" cy="0"/>
          </a:xfrm>
          <a:prstGeom prst="line">
            <a:avLst/>
          </a:prstGeom>
          <a:ln w="9525" cap="flat" cmpd="sng">
            <a:solidFill>
              <a:srgbClr val="000066"/>
            </a:solidFill>
            <a:prstDash val="solid"/>
            <a:headEnd type="none" w="sm" len="sm"/>
            <a:tailEnd type="none" w="sm" len="sm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圆角矩形 31"/>
          <p:cNvSpPr/>
          <p:nvPr/>
        </p:nvSpPr>
        <p:spPr>
          <a:xfrm>
            <a:off x="250825" y="549275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探究归纳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6"/>
          <p:cNvSpPr txBox="1"/>
          <p:nvPr/>
        </p:nvSpPr>
        <p:spPr>
          <a:xfrm>
            <a:off x="179388" y="1125538"/>
            <a:ext cx="84296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如果我们把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=4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l-GR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en-US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=0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l-GR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en-US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+1=0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变形为</a:t>
            </a:r>
            <a:r>
              <a:rPr lang="en-US" altLang="en-US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 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呢？</a:t>
            </a:r>
            <a:endParaRPr lang="el-GR" altLang="en-US" sz="2400" baseline="30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 Box 7"/>
          <p:cNvSpPr txBox="1"/>
          <p:nvPr/>
        </p:nvSpPr>
        <p:spPr>
          <a:xfrm>
            <a:off x="682625" y="1773238"/>
            <a:ext cx="82867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一般的，对于方程 </a:t>
            </a:r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                     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(I) </a:t>
            </a:r>
            <a:endParaRPr lang="el-GR" altLang="en-US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" name="Text Box 14"/>
          <p:cNvSpPr txBox="1"/>
          <p:nvPr/>
        </p:nvSpPr>
        <p:spPr>
          <a:xfrm>
            <a:off x="228600" y="2371725"/>
            <a:ext cx="8074025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当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&gt;0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时，根据平方根的意义，方程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(I)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有两个不等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的实数根         ，      ；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87763" y="5522913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20" name="Object 2"/>
          <p:cNvGraphicFramePr/>
          <p:nvPr/>
        </p:nvGraphicFramePr>
        <p:xfrm>
          <a:off x="1643063" y="3000375"/>
          <a:ext cx="12731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661035" imgH="266700" progId="Equation.DSMT4">
                  <p:embed/>
                </p:oleObj>
              </mc:Choice>
              <mc:Fallback>
                <p:oleObj name="" r:id="rId1" imgW="661035" imgH="2667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43063" y="3000375"/>
                        <a:ext cx="1273175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"/>
          <p:cNvGraphicFramePr/>
          <p:nvPr/>
        </p:nvGraphicFramePr>
        <p:xfrm>
          <a:off x="3143250" y="3071813"/>
          <a:ext cx="9588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584200" imgH="266700" progId="Equation.DSMT4">
                  <p:embed/>
                </p:oleObj>
              </mc:Choice>
              <mc:Fallback>
                <p:oleObj name="" r:id="rId3" imgW="584200" imgH="2667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3250" y="3071813"/>
                        <a:ext cx="958850" cy="4365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/>
          <p:cNvGraphicFramePr/>
          <p:nvPr/>
        </p:nvGraphicFramePr>
        <p:xfrm>
          <a:off x="6659563" y="3573463"/>
          <a:ext cx="928687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521335" imgH="254000" progId="Equation.DSMT4">
                  <p:embed/>
                </p:oleObj>
              </mc:Choice>
              <mc:Fallback>
                <p:oleObj name="" r:id="rId5" imgW="521335" imgH="2540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59563" y="3573463"/>
                        <a:ext cx="928687" cy="454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30"/>
          <p:cNvGrpSpPr/>
          <p:nvPr/>
        </p:nvGrpSpPr>
        <p:grpSpPr>
          <a:xfrm>
            <a:off x="755650" y="5229225"/>
            <a:ext cx="7848600" cy="1189038"/>
            <a:chOff x="755576" y="5229200"/>
            <a:chExt cx="7848872" cy="1188897"/>
          </a:xfrm>
        </p:grpSpPr>
        <p:sp>
          <p:nvSpPr>
            <p:cNvPr id="8206" name="Text Box 17"/>
            <p:cNvSpPr txBox="1"/>
            <p:nvPr/>
          </p:nvSpPr>
          <p:spPr>
            <a:xfrm>
              <a:off x="755576" y="5229200"/>
              <a:ext cx="7848872" cy="1188897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ysDash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    利用平方根的定义直接开平方求一元二次方程的根的方法叫</a:t>
              </a:r>
              <a:r>
                <a:rPr lang="zh-CN" altLang="en-US" sz="2400" dirty="0">
                  <a:solidFill>
                    <a:srgbClr val="C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直接开平方法</a:t>
              </a:r>
              <a:r>
                <a:rPr lang="en-US" altLang="zh-CN" sz="2400">
                  <a:solidFill>
                    <a:srgbClr val="C0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.</a:t>
              </a:r>
              <a:endParaRPr lang="en-US" altLang="zh-CN" sz="2400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8207" name="组合 38"/>
            <p:cNvGrpSpPr/>
            <p:nvPr/>
          </p:nvGrpSpPr>
          <p:grpSpPr>
            <a:xfrm>
              <a:off x="778029" y="5300535"/>
              <a:ext cx="697627" cy="648745"/>
              <a:chOff x="579589" y="5301208"/>
              <a:chExt cx="698297" cy="648072"/>
            </a:xfrm>
          </p:grpSpPr>
          <p:grpSp>
            <p:nvGrpSpPr>
              <p:cNvPr id="8208" name="组合 35"/>
              <p:cNvGrpSpPr/>
              <p:nvPr/>
            </p:nvGrpSpPr>
            <p:grpSpPr>
              <a:xfrm>
                <a:off x="611560" y="5301208"/>
                <a:ext cx="648072" cy="648072"/>
                <a:chOff x="467544" y="5318792"/>
                <a:chExt cx="648072" cy="648072"/>
              </a:xfrm>
            </p:grpSpPr>
            <p:sp>
              <p:nvSpPr>
                <p:cNvPr id="8209" name="椭圆 56"/>
                <p:cNvSpPr/>
                <p:nvPr/>
              </p:nvSpPr>
              <p:spPr>
                <a:xfrm>
                  <a:off x="467544" y="5318792"/>
                  <a:ext cx="648072" cy="648072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10" name="椭圆 57"/>
                <p:cNvSpPr/>
                <p:nvPr/>
              </p:nvSpPr>
              <p:spPr>
                <a:xfrm>
                  <a:off x="539552" y="5318792"/>
                  <a:ext cx="504056" cy="504056"/>
                </a:xfrm>
                <a:prstGeom prst="ellipse">
                  <a:avLst/>
                </a:prstGeom>
                <a:solidFill>
                  <a:srgbClr val="0070C0">
                    <a:alpha val="63136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8211" name="TextBox 27"/>
              <p:cNvSpPr txBox="1"/>
              <p:nvPr/>
            </p:nvSpPr>
            <p:spPr>
              <a:xfrm>
                <a:off x="579362" y="5364766"/>
                <a:ext cx="699195" cy="3996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zh-CN" altLang="en-US" sz="2000" b="1" dirty="0">
                    <a:solidFill>
                      <a:srgbClr val="FFFFE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归纳</a:t>
                </a:r>
                <a:endParaRPr lang="zh-CN" altLang="en-US" sz="2000" b="1" dirty="0">
                  <a:solidFill>
                    <a:srgbClr val="FFFF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Text Box 4"/>
          <p:cNvSpPr txBox="1"/>
          <p:nvPr/>
        </p:nvSpPr>
        <p:spPr>
          <a:xfrm>
            <a:off x="250825" y="1244600"/>
            <a:ext cx="8229600" cy="57626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0000" tIns="46800" rIns="90000" bIns="46800"/>
          <a:p>
            <a:pPr>
              <a:lnSpc>
                <a:spcPct val="150000"/>
              </a:lnSpc>
            </a:pP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 </a:t>
            </a:r>
            <a:r>
              <a:rPr lang="zh-CN" altLang="en-US" sz="2400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例</a:t>
            </a:r>
            <a:r>
              <a:rPr lang="en-US" altLang="zh-CN" sz="2400" b="1" noProof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1</a:t>
            </a:r>
            <a:r>
              <a:rPr lang="en-US" altLang="zh-CN" sz="2400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r>
              <a:rPr lang="zh-CN" altLang="en-US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利用直接开平方法解下列方程</a:t>
            </a:r>
            <a:r>
              <a:rPr lang="zh-CN" altLang="zh-CN" sz="2400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:</a:t>
            </a:r>
            <a:endParaRPr lang="zh-CN" altLang="zh-CN" sz="2400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389063" y="1892300"/>
            <a:ext cx="5424487" cy="458788"/>
            <a:chOff x="0" y="0"/>
            <a:chExt cx="3417" cy="289"/>
          </a:xfrm>
        </p:grpSpPr>
        <p:sp>
          <p:nvSpPr>
            <p:cNvPr id="9219" name="Text Box 6"/>
            <p:cNvSpPr txBox="1"/>
            <p:nvPr/>
          </p:nvSpPr>
          <p:spPr>
            <a:xfrm>
              <a:off x="0" y="0"/>
              <a:ext cx="942" cy="2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(1) </a:t>
              </a:r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sz="2400" b="1" baseline="30000">
                  <a:latin typeface="Times New Roman" panose="02020603050405020304" pitchFamily="18" charset="0"/>
                  <a:ea typeface="MingLiU" panose="02020509000000000000" pitchFamily="49" charset="-120"/>
                </a:rPr>
                <a:t>2</a:t>
              </a:r>
              <a:r>
                <a:rPr lang="en-US" altLang="zh-CN" sz="2400" b="1">
                  <a:latin typeface="Times New Roman" panose="02020603050405020304" pitchFamily="18" charset="0"/>
                  <a:ea typeface="MingLiU" panose="02020509000000000000" pitchFamily="49" charset="-120"/>
                </a:rPr>
                <a:t>=6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；</a:t>
              </a:r>
              <a:endParaRPr lang="zh-CN" altLang="en-US" sz="2400" b="1" baseline="30000" dirty="0">
                <a:latin typeface="Times New Roman" panose="02020603050405020304" pitchFamily="18" charset="0"/>
              </a:endParaRPr>
            </a:p>
          </p:txBody>
        </p:sp>
        <p:sp>
          <p:nvSpPr>
            <p:cNvPr id="9220" name="Text Box 7"/>
            <p:cNvSpPr txBox="1"/>
            <p:nvPr/>
          </p:nvSpPr>
          <p:spPr>
            <a:xfrm>
              <a:off x="2140" y="0"/>
              <a:ext cx="1277" cy="2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(2)</a:t>
              </a:r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2400" b="1" i="1">
                  <a:latin typeface="Times New Roman" panose="02020603050405020304" pitchFamily="18" charset="0"/>
                  <a:ea typeface="MingLiU" panose="02020509000000000000" pitchFamily="49" charset="-120"/>
                </a:rPr>
                <a:t>x</a:t>
              </a:r>
              <a:r>
                <a:rPr lang="en-US" altLang="zh-CN" sz="2400" b="1" baseline="30000">
                  <a:latin typeface="Times New Roman" panose="02020603050405020304" pitchFamily="18" charset="0"/>
                  <a:ea typeface="MingLiU" panose="02020509000000000000" pitchFamily="49" charset="-120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－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900=0.</a:t>
              </a:r>
              <a:endParaRPr lang="el-GR" alt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221" name="Text Box 10"/>
          <p:cNvSpPr txBox="1"/>
          <p:nvPr/>
        </p:nvSpPr>
        <p:spPr>
          <a:xfrm>
            <a:off x="827088" y="2420938"/>
            <a:ext cx="798512" cy="4635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endParaRPr lang="el-GR" altLang="en-US" sz="2400" baseline="30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" name="Text Box 11"/>
          <p:cNvSpPr txBox="1"/>
          <p:nvPr/>
        </p:nvSpPr>
        <p:spPr>
          <a:xfrm>
            <a:off x="1284288" y="2420938"/>
            <a:ext cx="1979612" cy="45878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  </a:t>
            </a:r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=6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" name="Text Box 12"/>
          <p:cNvSpPr txBox="1"/>
          <p:nvPr/>
        </p:nvSpPr>
        <p:spPr>
          <a:xfrm>
            <a:off x="903288" y="2965450"/>
            <a:ext cx="2336800" cy="4635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直接开平方，得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" name="Text Box 15"/>
          <p:cNvSpPr txBox="1"/>
          <p:nvPr/>
        </p:nvSpPr>
        <p:spPr>
          <a:xfrm>
            <a:off x="4718050" y="2420938"/>
            <a:ext cx="2182813" cy="4635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移项，得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" name="Text Box 16"/>
          <p:cNvSpPr txBox="1"/>
          <p:nvPr/>
        </p:nvSpPr>
        <p:spPr>
          <a:xfrm>
            <a:off x="6813550" y="2420938"/>
            <a:ext cx="1138238" cy="45878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=900.</a:t>
            </a:r>
            <a:endParaRPr lang="el-GR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MingLiU" panose="02020509000000000000" pitchFamily="49" charset="-120"/>
            </a:endParaRPr>
          </a:p>
        </p:txBody>
      </p:sp>
      <p:sp>
        <p:nvSpPr>
          <p:cNvPr id="39" name="Text Box 17"/>
          <p:cNvSpPr txBox="1"/>
          <p:nvPr/>
        </p:nvSpPr>
        <p:spPr>
          <a:xfrm>
            <a:off x="4989513" y="2967038"/>
            <a:ext cx="2336800" cy="46513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直接开平方，得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" name="Text Box 18"/>
          <p:cNvSpPr txBox="1"/>
          <p:nvPr/>
        </p:nvSpPr>
        <p:spPr>
          <a:xfrm>
            <a:off x="7243763" y="2967038"/>
            <a:ext cx="1282700" cy="45878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p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=</a:t>
            </a:r>
            <a:r>
              <a:rPr lang="el-GR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±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" name="Text Box 19"/>
          <p:cNvSpPr txBox="1"/>
          <p:nvPr/>
        </p:nvSpPr>
        <p:spPr>
          <a:xfrm>
            <a:off x="5145088" y="3611563"/>
            <a:ext cx="3240087" cy="45878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∴</a:t>
            </a:r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=30,  </a:t>
            </a:r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MingLiU" panose="02020509000000000000" pitchFamily="49" charset="-12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</a:t>
            </a:r>
            <a:endParaRPr lang="el-GR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9" name="圆角矩形 31"/>
          <p:cNvSpPr/>
          <p:nvPr/>
        </p:nvSpPr>
        <p:spPr>
          <a:xfrm>
            <a:off x="179388" y="620713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098" name="Object 10"/>
          <p:cNvGraphicFramePr/>
          <p:nvPr/>
        </p:nvGraphicFramePr>
        <p:xfrm>
          <a:off x="3127375" y="2967038"/>
          <a:ext cx="107950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596900" imgH="228600" progId="Equation.DSMT4">
                  <p:embed/>
                </p:oleObj>
              </mc:Choice>
              <mc:Fallback>
                <p:oleObj name="" r:id="rId1" imgW="596900" imgH="2286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27375" y="2967038"/>
                        <a:ext cx="1079500" cy="461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12"/>
          <p:cNvGraphicFramePr/>
          <p:nvPr/>
        </p:nvGraphicFramePr>
        <p:xfrm>
          <a:off x="1066800" y="3611563"/>
          <a:ext cx="299085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1435100" imgH="254000" progId="Equation.DSMT4">
                  <p:embed/>
                </p:oleObj>
              </mc:Choice>
              <mc:Fallback>
                <p:oleObj name="" r:id="rId3" imgW="1435100" imgH="2540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3611563"/>
                        <a:ext cx="2990850" cy="531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9221" grpId="0"/>
      <p:bldP spid="33" grpId="0"/>
      <p:bldP spid="34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1" name="TextBox 32"/>
          <p:cNvSpPr txBox="1"/>
          <p:nvPr/>
        </p:nvSpPr>
        <p:spPr>
          <a:xfrm>
            <a:off x="755650" y="2060575"/>
            <a:ext cx="6453188" cy="1736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在解方程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(I)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时，由方程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=25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得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=±5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由此想到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+3)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=5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②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得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11266" name="组合 6147"/>
          <p:cNvGrpSpPr/>
          <p:nvPr/>
        </p:nvGrpSpPr>
        <p:grpSpPr>
          <a:xfrm>
            <a:off x="325438" y="246063"/>
            <a:ext cx="4332287" cy="806450"/>
            <a:chOff x="0" y="0"/>
            <a:chExt cx="6822" cy="1269"/>
          </a:xfrm>
        </p:grpSpPr>
        <p:sp>
          <p:nvSpPr>
            <p:cNvPr id="11267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68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69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270" name="文本框 6151"/>
            <p:cNvSpPr txBox="1"/>
            <p:nvPr/>
          </p:nvSpPr>
          <p:spPr>
            <a:xfrm>
              <a:off x="877" y="431"/>
              <a:ext cx="5945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用直接开平方法解方程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1" name="文本框 6152"/>
            <p:cNvSpPr txBox="1"/>
            <p:nvPr/>
          </p:nvSpPr>
          <p:spPr>
            <a:xfrm>
              <a:off x="0" y="453"/>
              <a:ext cx="872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二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03" name="Text Box 4"/>
          <p:cNvSpPr txBox="1"/>
          <p:nvPr/>
        </p:nvSpPr>
        <p:spPr>
          <a:xfrm>
            <a:off x="684213" y="1628775"/>
            <a:ext cx="8172450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/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对照上面解方程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(I)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的方法，你认为怎样解方程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+3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=5</a:t>
            </a:r>
            <a:endParaRPr lang="zh-CN" altLang="zh-CN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273" name="圆角矩形 31"/>
          <p:cNvSpPr/>
          <p:nvPr/>
        </p:nvSpPr>
        <p:spPr>
          <a:xfrm>
            <a:off x="323850" y="1079500"/>
            <a:ext cx="1223963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探究交流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098" name="Object 10"/>
          <p:cNvGraphicFramePr/>
          <p:nvPr/>
        </p:nvGraphicFramePr>
        <p:xfrm>
          <a:off x="1619250" y="3286125"/>
          <a:ext cx="1423988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788035" imgH="241300" progId="Equation.DSMT4">
                  <p:embed/>
                </p:oleObj>
              </mc:Choice>
              <mc:Fallback>
                <p:oleObj name="" r:id="rId1" imgW="788035" imgH="2413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19250" y="3286125"/>
                        <a:ext cx="1423988" cy="487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1"/>
          <p:cNvGraphicFramePr/>
          <p:nvPr/>
        </p:nvGraphicFramePr>
        <p:xfrm>
          <a:off x="1258888" y="3789363"/>
          <a:ext cx="455136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2184400" imgH="241300" progId="Equation.DSMT4">
                  <p:embed/>
                </p:oleObj>
              </mc:Choice>
              <mc:Fallback>
                <p:oleObj name="" r:id="rId3" imgW="2184400" imgH="2413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8888" y="3789363"/>
                        <a:ext cx="4551362" cy="5032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12"/>
          <p:cNvGraphicFramePr/>
          <p:nvPr/>
        </p:nvGraphicFramePr>
        <p:xfrm>
          <a:off x="1187450" y="5157788"/>
          <a:ext cx="4257675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2042795" imgH="254000" progId="Equation.DSMT4">
                  <p:embed/>
                </p:oleObj>
              </mc:Choice>
              <mc:Fallback>
                <p:oleObj name="" r:id="rId5" imgW="2042795" imgH="2540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450" y="5157788"/>
                        <a:ext cx="4257675" cy="531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TextBox 31"/>
          <p:cNvSpPr txBox="1"/>
          <p:nvPr/>
        </p:nvSpPr>
        <p:spPr>
          <a:xfrm>
            <a:off x="900113" y="4581525"/>
            <a:ext cx="50403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于是，方程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=5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的两个根为</a:t>
            </a:r>
            <a:endParaRPr lang="zh-CN" alt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3" grpId="0"/>
      <p:bldP spid="41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TextBox 9"/>
          <p:cNvSpPr txBox="1"/>
          <p:nvPr/>
        </p:nvSpPr>
        <p:spPr>
          <a:xfrm>
            <a:off x="395288" y="1484313"/>
            <a:ext cx="7993062" cy="166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  上面的解法中 ，由方程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②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得到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③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，实质上是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把一个一元二次方程“降次”，转化为两个一元一次方程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，这样就把方程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②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转化为我们会解的方程了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0" name="圆角矩形 31"/>
          <p:cNvSpPr/>
          <p:nvPr/>
        </p:nvSpPr>
        <p:spPr>
          <a:xfrm>
            <a:off x="323850" y="692150"/>
            <a:ext cx="1223963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解题归纳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 Box 5"/>
          <p:cNvSpPr txBox="1"/>
          <p:nvPr/>
        </p:nvSpPr>
        <p:spPr>
          <a:xfrm>
            <a:off x="3276600" y="6078538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sz="2800" dirty="0">
              <a:latin typeface="宋体" panose="02010600030101010101" pitchFamily="2" charset="-122"/>
            </a:endParaRPr>
          </a:p>
        </p:txBody>
      </p:sp>
      <p:sp>
        <p:nvSpPr>
          <p:cNvPr id="5127" name="TextBox 16"/>
          <p:cNvSpPr txBox="1"/>
          <p:nvPr/>
        </p:nvSpPr>
        <p:spPr>
          <a:xfrm>
            <a:off x="900113" y="1125538"/>
            <a:ext cx="5211445" cy="1938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zh-CN" sz="4000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例</a:t>
            </a:r>
            <a:r>
              <a:rPr lang="zh-CN" altLang="zh-CN" sz="4000" b="1" noProof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lang="en-US" altLang="zh-CN" sz="4000" noProof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r>
              <a:rPr lang="zh-CN" altLang="zh-CN" sz="4000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解下列方程：</a:t>
            </a:r>
            <a:endParaRPr lang="zh-CN" altLang="zh-CN" sz="4000" i="1" noProof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⑴  </a:t>
            </a:r>
            <a:r>
              <a:rPr lang="zh-CN" altLang="en-US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（</a:t>
            </a:r>
            <a:r>
              <a:rPr lang="en-US" altLang="zh-CN" sz="4000" b="1" i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x</a:t>
            </a:r>
            <a:r>
              <a:rPr lang="zh-CN" altLang="en-US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＋</a:t>
            </a:r>
            <a:r>
              <a:rPr lang="en-US" altLang="zh-CN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1</a:t>
            </a:r>
            <a:r>
              <a:rPr lang="zh-CN" altLang="en-US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）</a:t>
            </a:r>
            <a:r>
              <a:rPr lang="en-US" altLang="zh-CN" sz="4000" b="1" baseline="30000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2</a:t>
            </a:r>
            <a:r>
              <a:rPr lang="en-US" altLang="zh-CN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= 2 </a:t>
            </a:r>
            <a:r>
              <a:rPr lang="zh-CN" altLang="en-US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；</a:t>
            </a:r>
            <a:r>
              <a:rPr lang="en-US" altLang="zh-CN" sz="4000" b="1" noProof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endParaRPr lang="en-US" altLang="zh-CN" sz="4000" b="1" noProof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5" name="圆角矩形 31"/>
          <p:cNvSpPr/>
          <p:nvPr/>
        </p:nvSpPr>
        <p:spPr>
          <a:xfrm>
            <a:off x="179388" y="692150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Text Box 3"/>
          <p:cNvSpPr txBox="1"/>
          <p:nvPr/>
        </p:nvSpPr>
        <p:spPr>
          <a:xfrm>
            <a:off x="900113" y="4160520"/>
            <a:ext cx="5557520" cy="10147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en-US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(3) 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12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（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3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－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2</a:t>
            </a:r>
            <a:r>
              <a:rPr lang="zh-CN" altLang="zh-CN" sz="4000" b="1" i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x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）</a:t>
            </a:r>
            <a:r>
              <a:rPr lang="zh-CN" altLang="zh-CN" sz="4000" b="1" baseline="30000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2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－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3 = 0</a:t>
            </a:r>
            <a:r>
              <a:rPr lang="en-US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.</a:t>
            </a:r>
            <a:endParaRPr lang="en-US" altLang="zh-CN" sz="4000" b="1" noProof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500698" y="3063558"/>
            <a:ext cx="5735320" cy="10147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（</a:t>
            </a:r>
            <a:r>
              <a:rPr lang="en-US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）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（</a:t>
            </a:r>
            <a:r>
              <a:rPr lang="zh-CN" altLang="zh-CN" sz="4000" b="1" i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x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－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1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）</a:t>
            </a:r>
            <a:r>
              <a:rPr lang="zh-CN" altLang="zh-CN" sz="4000" b="1" baseline="30000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2</a:t>
            </a:r>
            <a:r>
              <a:rPr lang="zh-CN" altLang="en-US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－</a:t>
            </a:r>
            <a:r>
              <a:rPr lang="zh-CN" altLang="zh-CN" sz="4000" b="1" noProof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ea"/>
              </a:rPr>
              <a:t>4 = 0；</a:t>
            </a:r>
            <a:endParaRPr lang="zh-CN" altLang="zh-CN" sz="4000" b="1" noProof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梯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梯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梯田课件</Template>
  <TotalTime>0</TotalTime>
  <Words>1834</Words>
  <Application>WPS 演示</Application>
  <PresentationFormat>在屏幕上显示</PresentationFormat>
  <Paragraphs>215</Paragraphs>
  <Slides>15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21</vt:i4>
      </vt:variant>
      <vt:variant>
        <vt:lpstr>幻灯片标题</vt:lpstr>
      </vt:variant>
      <vt:variant>
        <vt:i4>15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黑体</vt:lpstr>
      <vt:lpstr>隶书</vt:lpstr>
      <vt:lpstr>微软雅黑</vt:lpstr>
      <vt:lpstr>方正姚体</vt:lpstr>
      <vt:lpstr>MingLiU</vt:lpstr>
      <vt:lpstr>Arial Unicode MS</vt:lpstr>
      <vt:lpstr>楷体</vt:lpstr>
      <vt:lpstr>梯田</vt:lpstr>
      <vt:lpstr>1_梯田</vt:lpstr>
      <vt:lpstr>Equation.DSMT4</vt:lpstr>
      <vt:lpstr>Equation.DSMT4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Equation.DSMT4</vt:lpstr>
      <vt:lpstr>Equation.KSEE3</vt:lpstr>
      <vt:lpstr>Equation.KSEE3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曾静</cp:lastModifiedBy>
  <cp:revision>556</cp:revision>
  <dcterms:created xsi:type="dcterms:W3CDTF">2015-07-09T08:14:18Z</dcterms:created>
  <dcterms:modified xsi:type="dcterms:W3CDTF">2018-09-02T01:22:22Z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